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8288000" cy="10287000"/>
  <p:notesSz cx="6858000" cy="9144000"/>
  <p:embeddedFontLst>
    <p:embeddedFont>
      <p:font typeface="Pretendard Bold" panose="020B0604020202020204" charset="-127"/>
      <p:bold r:id="rId11"/>
    </p:embeddedFont>
    <p:embeddedFont>
      <p:font typeface="Pretendard ExtraBold" panose="020B0604020202020204" charset="-127"/>
      <p:bold r:id="rId12"/>
    </p:embeddedFont>
    <p:embeddedFont>
      <p:font typeface="Pretendard Medium" panose="020B0604020202020204" charset="-127"/>
      <p:bold r:id="rId13"/>
    </p:embeddedFont>
    <p:embeddedFont>
      <p:font typeface="Pretendard Regular" panose="020B0604020202020204" charset="-127"/>
      <p:regular r:id="rId14"/>
    </p:embeddedFont>
    <p:embeddedFont>
      <p:font typeface="Pretendard SemiBold" panose="020B0604020202020204" charset="-127"/>
      <p:bold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Bell MT" panose="02020503060305020303" pitchFamily="18" charset="0"/>
      <p:regular r:id="rId18"/>
      <p:bold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stellar" panose="020A0402060406010301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422900"/>
            <a:ext cx="6096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2000" y="2794000"/>
            <a:ext cx="14224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800" strike="noStrike" dirty="0" err="1">
                <a:solidFill>
                  <a:srgbClr val="FFFFFF"/>
                </a:solidFill>
                <a:latin typeface="Bell MT" panose="02020503060305020303" pitchFamily="18" charset="0"/>
              </a:rPr>
              <a:t>CorteVip</a:t>
            </a:r>
            <a:endParaRPr lang="en-US" sz="8000" strike="noStrike" dirty="0">
              <a:solidFill>
                <a:srgbClr val="FFFFFF"/>
              </a:solidFill>
              <a:latin typeface="Bell MT" panose="02020503060305020303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13500" y="2184400"/>
            <a:ext cx="546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65B20"/>
                </a:solidFill>
                <a:latin typeface="Pretendard Bold"/>
              </a:rPr>
              <a:t>06/06/2025</a:t>
            </a:r>
            <a:endParaRPr lang="en-US" sz="2000" b="0" i="0" u="none" strike="noStrike" dirty="0">
              <a:solidFill>
                <a:srgbClr val="F65B2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Aplicativo para Agendamento de Cortes de Cabelo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C20B010-874B-4CC0-8759-3F3CC2C5DEA8}"/>
              </a:ext>
            </a:extLst>
          </p:cNvPr>
          <p:cNvSpPr txBox="1"/>
          <p:nvPr/>
        </p:nvSpPr>
        <p:spPr>
          <a:xfrm>
            <a:off x="7972425" y="454660"/>
            <a:ext cx="23431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sz="3200" dirty="0">
                <a:solidFill>
                  <a:srgbClr val="F65B20"/>
                </a:solidFill>
                <a:latin typeface="Castellar" panose="020A0402060406010301" pitchFamily="18" charset="0"/>
              </a:rPr>
              <a:t>KOTLIN</a:t>
            </a:r>
          </a:p>
          <a:p>
            <a:pPr lvl="0" algn="ctr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F65B20"/>
                </a:solidFill>
                <a:latin typeface="Castellar" panose="020A0402060406010301" pitchFamily="18" charset="0"/>
              </a:rPr>
              <a:t>RANGERS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784600"/>
            <a:ext cx="9055100" cy="5041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Objetivo do Projeto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6400" y="44450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Apresentar o CorteVip, um app Android para agendamento de cortes de cabelo, desenvolvido no Android Studio.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" y="8610600"/>
            <a:ext cx="6705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*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페이지내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인물사진은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샘플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Introdução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6400" y="66548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Solução Proposta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400" y="74041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Oferecer uma solução digital prática para marcar horários em barbearias, eliminando dificuldades comuns.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A76C604-C282-4753-8314-D5B393B8D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686300"/>
            <a:ext cx="2057400" cy="3657600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O que é o CorteVip?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962900" cy="297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819900"/>
            <a:ext cx="7962900" cy="297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91600" y="38100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Aplicativo Android para Agendamento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91600" y="47625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App para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agendar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cortes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cabelo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Desenvolvido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para 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plataforma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Android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Foco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em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praticidade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rapidez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Solução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digital para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barbearias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0" y="71882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Características Principais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81534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Interface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intuitiva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fácil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usar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Permite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escolha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flexível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horários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Direcionado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a barbeiros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clientes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Busca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otimizar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o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processo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agendamento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Motivação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933700"/>
            <a:ext cx="5257800" cy="271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Agilidade no Agendamento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69469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Reduzir tempo gasto em marcações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Facilitar agendamentos a qualquer hora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Eliminar necessidade de ligações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Otimizar gestão de tempo para clientes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2933700"/>
            <a:ext cx="5257800" cy="2717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77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Evitar Filas e Confusões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9700" y="69469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Organizar fluxo de atendimento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Reduzir espera nas barbearias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Evitar overbooking de horários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Melhorar experiência do cliente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00" y="2933700"/>
            <a:ext cx="5257800" cy="2730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192000" y="62484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Digitalização de Processos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4700" y="69596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Substituir agendas físicas por digitais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Automatizar processo de marcação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Facilitar controle para barbeiros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Modernizar serviços de barbearias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543300"/>
            <a:ext cx="44831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3543300"/>
            <a:ext cx="44831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6680200"/>
            <a:ext cx="44831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6680200"/>
            <a:ext cx="4483100" cy="219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705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Plataforma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46863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Android Studio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IDE otimizada para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desenvolvimento Android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5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Banco de 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78232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Não especificado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Possível uso do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Firebase no futuro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Tecnologias 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589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Linguagem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58900" y="46863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en-US" sz="2200" dirty="0">
                <a:solidFill>
                  <a:srgbClr val="C2C2C2"/>
                </a:solidFill>
                <a:latin typeface="Pretendard Medium"/>
              </a:rPr>
              <a:t>Java e 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Kotlin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C2C2C2"/>
                </a:solidFill>
                <a:latin typeface="Pretendard Medium"/>
              </a:rPr>
              <a:t>Linguagens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C2C2C2"/>
                </a:solidFill>
                <a:latin typeface="Pretendard Medium"/>
              </a:rPr>
              <a:t>oficiais</a:t>
            </a:r>
            <a:endParaRPr lang="en-US" sz="2200" b="0" i="0" u="none" strike="noStrike" dirty="0">
              <a:solidFill>
                <a:srgbClr val="C2C2C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para Android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589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Outras ferramentas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58900" y="78232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Nenhuma adicional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Foco nas ferramentas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nativas do Android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 err="1">
                <a:solidFill>
                  <a:srgbClr val="F65B20"/>
                </a:solidFill>
                <a:latin typeface="Pretendard ExtraBold"/>
              </a:rPr>
              <a:t>Funcionalidades</a:t>
            </a:r>
            <a:r>
              <a:rPr lang="en-US" sz="5000" b="0" i="0" u="none" strike="noStrike" dirty="0">
                <a:solidFill>
                  <a:srgbClr val="F65B20"/>
                </a:solidFill>
                <a:latin typeface="Pretendard ExtraBold"/>
              </a:rPr>
              <a:t> do App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730500"/>
            <a:ext cx="4140200" cy="90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9210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Página Principal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400" y="29210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Agendar, Serviços, Endereço, RA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152900"/>
            <a:ext cx="4140200" cy="901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35100" y="43307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Agendamento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0400" y="43307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Escolha de horários disponíveis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5562600"/>
            <a:ext cx="4140200" cy="90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52500" y="5753100"/>
            <a:ext cx="443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dirty="0" err="1">
                <a:solidFill>
                  <a:srgbClr val="F65B20"/>
                </a:solidFill>
                <a:latin typeface="Pretendard SemiBold"/>
              </a:rPr>
              <a:t>Confirmação</a:t>
            </a:r>
            <a:r>
              <a:rPr lang="en-US" sz="2400" dirty="0">
                <a:solidFill>
                  <a:srgbClr val="F65B20"/>
                </a:solidFill>
                <a:latin typeface="Pretendard SemiBold"/>
              </a:rPr>
              <a:t> </a:t>
            </a:r>
            <a:r>
              <a:rPr lang="en-US" sz="2400" b="0" i="0" strike="noStrike" dirty="0" err="1">
                <a:solidFill>
                  <a:srgbClr val="F65B20"/>
                </a:solidFill>
                <a:latin typeface="Pretendard SemiBold"/>
              </a:rPr>
              <a:t>Pagamento</a:t>
            </a:r>
            <a:endParaRPr lang="en-US" sz="2400" b="0" i="0" strike="noStrike" dirty="0">
              <a:solidFill>
                <a:srgbClr val="F65B20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40400" y="57531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Detalhes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Notificações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tempo real</a:t>
            </a:r>
            <a:endParaRPr lang="en-US" sz="2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6972300"/>
            <a:ext cx="4140200" cy="901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35100" y="71628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Serviços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40400" y="71628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Lista de serviços da barbearia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8394700"/>
            <a:ext cx="4140200" cy="901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35100" y="85725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Endereço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40400" y="85725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Localização das barbearias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B4F423-DF8F-4ED7-BB26-21D9B0DA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1610-8B46-4D6D-8C19-82B00E10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F4DEA-B9C5-45F2-AF2A-535DE2A2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9FA01-6A2D-4801-8D07-587313C5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9EE90A-1390-45D2-9C47-EDD32B9E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1F66E9-F244-463E-9D6E-228E9545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57372E70-15DC-4F0D-9DD1-89A34A59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49" y="1330961"/>
            <a:ext cx="3207197" cy="69850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0B0D0ADE-0CA9-4157-973E-EEB8E5C5F00E}"/>
              </a:ext>
            </a:extLst>
          </p:cNvPr>
          <p:cNvSpPr txBox="1"/>
          <p:nvPr/>
        </p:nvSpPr>
        <p:spPr>
          <a:xfrm>
            <a:off x="812594" y="1488369"/>
            <a:ext cx="2322504" cy="383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F65B20"/>
                </a:solidFill>
                <a:latin typeface="Pretendard SemiBold"/>
              </a:rPr>
              <a:t>Página</a:t>
            </a:r>
            <a:r>
              <a:rPr lang="en-US" sz="2400" b="0" i="0" u="none" strike="noStrike" dirty="0">
                <a:solidFill>
                  <a:srgbClr val="F65B20"/>
                </a:solidFill>
                <a:latin typeface="Pretendard SemiBold"/>
              </a:rPr>
              <a:t> Principal</a:t>
            </a: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53C81FF-C182-4C18-92B9-D128950B6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249" y="1330960"/>
            <a:ext cx="3207197" cy="698500"/>
          </a:xfrm>
          <a:prstGeom prst="rect">
            <a:avLst/>
          </a:prstGeom>
        </p:spPr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088937D0-0A13-4E15-AB87-F129919A8A8F}"/>
              </a:ext>
            </a:extLst>
          </p:cNvPr>
          <p:cNvSpPr txBox="1"/>
          <p:nvPr/>
        </p:nvSpPr>
        <p:spPr>
          <a:xfrm>
            <a:off x="4503938" y="1476393"/>
            <a:ext cx="2051818" cy="383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F65B20"/>
                </a:solidFill>
                <a:latin typeface="Pretendard SemiBold"/>
              </a:rPr>
              <a:t>Agendamento</a:t>
            </a:r>
            <a:endParaRPr lang="en-US" sz="2400" b="0" i="0" u="none" strike="noStrike" dirty="0">
              <a:solidFill>
                <a:srgbClr val="F65B20"/>
              </a:solidFill>
              <a:latin typeface="Pretendard SemiBold"/>
            </a:endParaRPr>
          </a:p>
        </p:txBody>
      </p:sp>
      <p:pic>
        <p:nvPicPr>
          <p:cNvPr id="25" name="Picture 17">
            <a:extLst>
              <a:ext uri="{FF2B5EF4-FFF2-40B4-BE49-F238E27FC236}">
                <a16:creationId xmlns:a16="http://schemas.microsoft.com/office/drawing/2014/main" id="{3AB20DA0-FB6D-4E63-BA96-ED4FBDAB1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850" y="1330960"/>
            <a:ext cx="3207197" cy="698500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23BF2021-BF3C-48A5-9D4D-35439D6A0498}"/>
              </a:ext>
            </a:extLst>
          </p:cNvPr>
          <p:cNvSpPr txBox="1"/>
          <p:nvPr/>
        </p:nvSpPr>
        <p:spPr>
          <a:xfrm>
            <a:off x="7601993" y="1488369"/>
            <a:ext cx="2987110" cy="383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 err="1">
                <a:solidFill>
                  <a:srgbClr val="F65B20"/>
                </a:solidFill>
                <a:latin typeface="Pretendard SemiBold"/>
              </a:rPr>
              <a:t>Confirmação</a:t>
            </a:r>
            <a:r>
              <a:rPr lang="en-US" sz="2000" dirty="0">
                <a:solidFill>
                  <a:srgbClr val="F65B20"/>
                </a:solidFill>
                <a:latin typeface="Pretendard SemiBold"/>
              </a:rPr>
              <a:t> </a:t>
            </a:r>
            <a:r>
              <a:rPr lang="en-US" sz="2000" b="0" i="0" strike="noStrike" dirty="0" err="1">
                <a:solidFill>
                  <a:srgbClr val="F65B20"/>
                </a:solidFill>
                <a:latin typeface="Pretendard SemiBold"/>
              </a:rPr>
              <a:t>Pagamento</a:t>
            </a:r>
            <a:endParaRPr lang="en-US" sz="2000" b="0" i="0" strike="noStrike" dirty="0">
              <a:solidFill>
                <a:srgbClr val="F65B20"/>
              </a:solidFill>
              <a:latin typeface="Pretendard SemiBold"/>
            </a:endParaRPr>
          </a:p>
        </p:txBody>
      </p:sp>
      <p:pic>
        <p:nvPicPr>
          <p:cNvPr id="27" name="Picture 20">
            <a:extLst>
              <a:ext uri="{FF2B5EF4-FFF2-40B4-BE49-F238E27FC236}">
                <a16:creationId xmlns:a16="http://schemas.microsoft.com/office/drawing/2014/main" id="{E9152F28-CA0C-45FF-8569-1D4D23A49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451" y="1334951"/>
            <a:ext cx="3207197" cy="698500"/>
          </a:xfrm>
          <a:prstGeom prst="rect">
            <a:avLst/>
          </a:prstGeom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5D8684B2-F365-49A1-A567-4F3B5144A654}"/>
              </a:ext>
            </a:extLst>
          </p:cNvPr>
          <p:cNvSpPr txBox="1"/>
          <p:nvPr/>
        </p:nvSpPr>
        <p:spPr>
          <a:xfrm>
            <a:off x="11725766" y="1488369"/>
            <a:ext cx="1839903" cy="383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F65B20"/>
                </a:solidFill>
                <a:latin typeface="Pretendard SemiBold"/>
              </a:rPr>
              <a:t>Serviços</a:t>
            </a:r>
            <a:endParaRPr lang="en-US" sz="2400" b="0" i="0" u="none" strike="noStrike" dirty="0">
              <a:solidFill>
                <a:srgbClr val="F65B20"/>
              </a:solidFill>
              <a:latin typeface="Pretendard SemiBold"/>
            </a:endParaRPr>
          </a:p>
        </p:txBody>
      </p:sp>
      <p:pic>
        <p:nvPicPr>
          <p:cNvPr id="29" name="Picture 23">
            <a:extLst>
              <a:ext uri="{FF2B5EF4-FFF2-40B4-BE49-F238E27FC236}">
                <a16:creationId xmlns:a16="http://schemas.microsoft.com/office/drawing/2014/main" id="{6A544C5C-5881-4425-9852-8960C5BE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052" y="1333500"/>
            <a:ext cx="3207197" cy="698500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5A6F53CC-1946-425B-9384-1DCB0E1A4240}"/>
              </a:ext>
            </a:extLst>
          </p:cNvPr>
          <p:cNvSpPr txBox="1"/>
          <p:nvPr/>
        </p:nvSpPr>
        <p:spPr>
          <a:xfrm>
            <a:off x="15267698" y="1476394"/>
            <a:ext cx="1839903" cy="3836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F65B20"/>
                </a:solidFill>
                <a:latin typeface="Pretendard SemiBold"/>
              </a:rPr>
              <a:t>Endereço</a:t>
            </a:r>
            <a:endParaRPr lang="en-US" sz="2400" b="0" i="0" u="none" strike="noStrike" dirty="0">
              <a:solidFill>
                <a:srgbClr val="F65B20"/>
              </a:solidFill>
              <a:latin typeface="Pretendard SemiBold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F82D955F-9C76-4E9C-8006-3974817D3A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30" y="2465446"/>
            <a:ext cx="3195170" cy="641439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02D2A2B8-D05B-4685-8515-4E4E69CE15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506" y="2465446"/>
            <a:ext cx="3187152" cy="641439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85F724B-B151-4950-ACE4-8022A6A679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49" y="2465446"/>
            <a:ext cx="3207197" cy="6414394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43665C-FEFA-4365-9652-12BD4B1D1C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21" y="2465446"/>
            <a:ext cx="3247287" cy="64143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6F7CB4D-652D-4C0B-BDD2-0C8DC9E431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741" y="2465446"/>
            <a:ext cx="3199179" cy="6414394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5B102678-4353-4B45-82F6-A3D21EC57A1C}"/>
              </a:ext>
            </a:extLst>
          </p:cNvPr>
          <p:cNvSpPr txBox="1"/>
          <p:nvPr/>
        </p:nvSpPr>
        <p:spPr>
          <a:xfrm>
            <a:off x="7867746" y="249982"/>
            <a:ext cx="25525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sz="4800" dirty="0" err="1">
                <a:solidFill>
                  <a:srgbClr val="F65B20"/>
                </a:solidFill>
                <a:latin typeface="Pretendard ExtraBold"/>
              </a:rPr>
              <a:t>Telas</a:t>
            </a:r>
            <a:endParaRPr lang="en-US" sz="4800" b="0" i="0" u="none" strike="noStrike" dirty="0">
              <a:solidFill>
                <a:srgbClr val="F65B20"/>
              </a:solidFill>
              <a:latin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4342992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 err="1">
                <a:solidFill>
                  <a:srgbClr val="F65B20"/>
                </a:solidFill>
                <a:latin typeface="Pretendard ExtraBold"/>
              </a:rPr>
              <a:t>Desenvolvimento</a:t>
            </a:r>
            <a:r>
              <a:rPr lang="en-US" sz="5000" b="0" i="0" u="none" strike="noStrike" dirty="0">
                <a:solidFill>
                  <a:srgbClr val="F65B20"/>
                </a:solidFill>
                <a:latin typeface="Pretendard ExtraBold"/>
              </a:rPr>
              <a:t> e </a:t>
            </a:r>
            <a:r>
              <a:rPr lang="en-US" sz="5000" b="0" i="0" u="none" strike="noStrike" dirty="0" err="1">
                <a:solidFill>
                  <a:srgbClr val="F65B20"/>
                </a:solidFill>
                <a:latin typeface="Pretendard ExtraBold"/>
              </a:rPr>
              <a:t>Resultados</a:t>
            </a:r>
            <a:endParaRPr lang="en-US" sz="5000" b="0" i="0" u="none" strike="noStrike" dirty="0">
              <a:solidFill>
                <a:srgbClr val="F65B20"/>
              </a:solidFill>
              <a:latin typeface="Pretendard Extra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33020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017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Etapas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" y="5549900"/>
            <a:ext cx="3619500" cy="374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Planejamento: ideia e requisitos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Design: layout simples e funcional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Codificação: telas e navegação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Testes: verificação da navegação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e estética do aplicativo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3454400"/>
            <a:ext cx="4826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689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Desafios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8900" y="5549900"/>
            <a:ext cx="3619500" cy="374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Implementar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lógica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navegação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Integração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funcionalidades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básicas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no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protótipo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inicial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3314700"/>
            <a:ext cx="762000" cy="749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5504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Resultados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3100" y="5549900"/>
            <a:ext cx="36195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Estrutura visual do app pronta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Navegação básica implementada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Protótipo funcional para testes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de usabilidade e design do app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Base para futuras melhorias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0" y="3302000"/>
            <a:ext cx="762000" cy="76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8684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Melhorias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1100" y="5549900"/>
            <a:ext cx="36195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Implementar banco de dados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Adicionar autenticação de usuários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Incluir sistema de notificações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Melhorar responsividade do app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Refinar transições entre telas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B4F423-DF8F-4ED7-BB26-21D9B0DA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1610-8B46-4D6D-8C19-82B00E10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F4DEA-B9C5-45F2-AF2A-535DE2A2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9FA01-6A2D-4801-8D07-587313C5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9EE90A-1390-45D2-9C47-EDD32B9E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1F66E9-F244-463E-9D6E-228E9545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7B969A-2094-4D6A-BBDA-1043B675B00A}"/>
              </a:ext>
            </a:extLst>
          </p:cNvPr>
          <p:cNvSpPr txBox="1"/>
          <p:nvPr/>
        </p:nvSpPr>
        <p:spPr>
          <a:xfrm>
            <a:off x="5334000" y="1485900"/>
            <a:ext cx="762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sz="9600" dirty="0">
                <a:solidFill>
                  <a:srgbClr val="F65B20"/>
                </a:solidFill>
                <a:latin typeface="Pretendard ExtraBold"/>
              </a:rPr>
              <a:t>OBRIGADO</a:t>
            </a:r>
            <a:r>
              <a:rPr lang="en-US" sz="8000" dirty="0">
                <a:solidFill>
                  <a:schemeClr val="bg1"/>
                </a:solidFill>
                <a:latin typeface="Pretendard ExtraBold"/>
              </a:rPr>
              <a:t>.</a:t>
            </a:r>
            <a:endParaRPr lang="en-US" sz="8000" b="0" i="0" u="none" strike="noStrike" dirty="0">
              <a:solidFill>
                <a:schemeClr val="bg1"/>
              </a:solidFill>
              <a:latin typeface="Pretendard ExtraBold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ED1B0B-1387-4EB8-80B1-319057FCDB2A}"/>
              </a:ext>
            </a:extLst>
          </p:cNvPr>
          <p:cNvSpPr txBox="1"/>
          <p:nvPr/>
        </p:nvSpPr>
        <p:spPr>
          <a:xfrm>
            <a:off x="6096000" y="354330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FEITO POR</a:t>
            </a:r>
            <a:r>
              <a:rPr lang="en-US" sz="3600" b="0" i="0" u="none" strike="noStrike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: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GUILHERME DE </a:t>
            </a: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FREITAS FRACASSO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  2400916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E</a:t>
            </a: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NZO PELAKOSKI CAVINATO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              2400911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ARTHUR MATOS ROCHA</a:t>
            </a:r>
            <a:r>
              <a:rPr lang="en-US" sz="3600" b="0" i="0" u="none" strike="noStrike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                     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2401008</a:t>
            </a:r>
            <a:endParaRPr lang="en-US" sz="3600" b="0" i="0" u="none" strike="noStrike" dirty="0">
              <a:solidFill>
                <a:schemeClr val="accent6"/>
              </a:solidFill>
              <a:latin typeface="Bahnschrift Condensed" panose="020B0502040204020203" pitchFamily="34" charset="0"/>
            </a:endParaRP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MATHEUS BARROS FERREIRA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            2401002</a:t>
            </a:r>
            <a:endParaRPr lang="en-US" sz="3600" b="0" i="0" u="none" strike="noStrike" dirty="0">
              <a:solidFill>
                <a:schemeClr val="accent6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51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411</Words>
  <Application>Microsoft Office PowerPoint</Application>
  <PresentationFormat>Personalizar</PresentationFormat>
  <Paragraphs>101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Pretendard Bold</vt:lpstr>
      <vt:lpstr>Arial</vt:lpstr>
      <vt:lpstr>Calibri</vt:lpstr>
      <vt:lpstr>Pretendard Medium</vt:lpstr>
      <vt:lpstr>Pretendard SemiBold</vt:lpstr>
      <vt:lpstr>Pretendard ExtraBold</vt:lpstr>
      <vt:lpstr>Bell MT</vt:lpstr>
      <vt:lpstr>Bahnschrift Condensed</vt:lpstr>
      <vt:lpstr>Castellar</vt:lpstr>
      <vt:lpstr>Pretendard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sf</dc:creator>
  <cp:lastModifiedBy>guilherme de freitas</cp:lastModifiedBy>
  <cp:revision>4</cp:revision>
  <dcterms:created xsi:type="dcterms:W3CDTF">2006-08-16T00:00:00Z</dcterms:created>
  <dcterms:modified xsi:type="dcterms:W3CDTF">2025-06-06T01:39:51Z</dcterms:modified>
</cp:coreProperties>
</file>